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70" r:id="rId2"/>
    <p:sldId id="268" r:id="rId3"/>
    <p:sldId id="256" r:id="rId4"/>
    <p:sldId id="269" r:id="rId5"/>
    <p:sldId id="28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565" autoAdjust="0"/>
  </p:normalViewPr>
  <p:slideViewPr>
    <p:cSldViewPr snapToGrid="0">
      <p:cViewPr varScale="1">
        <p:scale>
          <a:sx n="101" d="100"/>
          <a:sy n="101" d="100"/>
        </p:scale>
        <p:origin x="-102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DA61-5E7A-43A7-B833-605FABA3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B608-E09D-46F7-A494-D5A3D5D87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D24A-9A13-48AF-AF74-A3836AA1B32A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A9BE-6790-4354-91C2-CCFEC5BF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00" y="685800"/>
            <a:ext cx="9144000" cy="4191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Сигналы оповещения гражданской обороны</a:t>
            </a:r>
            <a:b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 </a:t>
            </a:r>
            <a:r>
              <a:rPr lang="en-US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порядок действия</a:t>
            </a:r>
            <a:r>
              <a:rPr lang="en-US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 ним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464899" name="Picture 3" descr="Untitled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484944" y="461976"/>
            <a:ext cx="6420819" cy="3500425"/>
          </a:xfr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79A9FAC1-B6B6-425C-8B84-4BE1865D9CF4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10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36033" y="4357695"/>
            <a:ext cx="11184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Возьмите с собой документы, деньги, ценности, индивидуальные средства защиты, медицинскую аптечку.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465923" name="Picture 3" descr="Untitled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/>
          </a:blip>
          <a:stretch>
            <a:fillRect/>
          </a:stretch>
        </p:blipFill>
        <p:spPr>
          <a:xfrm>
            <a:off x="1339291" y="696306"/>
            <a:ext cx="6471221" cy="3266094"/>
          </a:xfr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0608AC8B-5E77-48D6-937B-57D6B89E0B0A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11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76251" y="4643447"/>
            <a:ext cx="11089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Возьмите с собой продукты питания, воду – всё в герметичной упаковке.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92D760F3-9FC1-401E-8020-5352E9C942D1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12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3492" name="Picture 4" descr="Untitled-36"/>
          <p:cNvPicPr>
            <a:picLocks noChangeAspect="1" noChangeArrowheads="1"/>
          </p:cNvPicPr>
          <p:nvPr/>
        </p:nvPicPr>
        <p:blipFill>
          <a:blip r:embed="rId2"/>
          <a:srcRect l="1306"/>
          <a:stretch>
            <a:fillRect/>
          </a:stretch>
        </p:blipFill>
        <p:spPr bwMode="auto">
          <a:xfrm>
            <a:off x="2927351" y="1125538"/>
            <a:ext cx="720090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24418" y="404814"/>
            <a:ext cx="10847916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При эвакуации из опасной зоны, двигайтесь перпендикулярно направлению ветра (под углом 90</a:t>
            </a:r>
            <a:r>
              <a:rPr lang="ru-RU" sz="2400" b="1" baseline="30000">
                <a:solidFill>
                  <a:srgbClr val="000000"/>
                </a:solidFill>
              </a:rPr>
              <a:t>0</a:t>
            </a:r>
            <a:r>
              <a:rPr lang="ru-RU" sz="2400" b="1">
                <a:solidFill>
                  <a:srgbClr val="0000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466947" name="Picture 3" descr="Untitled-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527051" y="620713"/>
            <a:ext cx="11040533" cy="4176712"/>
          </a:xfrm>
          <a:noFill/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1472334" y="6508750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D25061F5-E748-4C47-8859-4005EC422C05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13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02784" y="5589589"/>
            <a:ext cx="100816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00"/>
                </a:solidFill>
              </a:rPr>
              <a:t>Выходите на место сбора или в укрытие.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08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4098"/>
            <a:ext cx="10515600" cy="5034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968" y="818149"/>
            <a:ext cx="10222832" cy="5881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Сирены и прерывистые гудки предприятий означают сигнал гражданской обороны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ВНИМАНИЕ ВСЕМ!</a:t>
            </a:r>
          </a:p>
          <a:p>
            <a:pPr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dirty="0" smtClean="0"/>
              <a:t>Услышав сигнал, необходимо </a:t>
            </a:r>
          </a:p>
          <a:p>
            <a:r>
              <a:rPr lang="ru-RU" sz="3600" dirty="0" smtClean="0"/>
              <a:t>включить радио, телевизор и прослушать сообщение</a:t>
            </a:r>
          </a:p>
          <a:p>
            <a:r>
              <a:rPr lang="ru-RU" sz="3600" dirty="0" smtClean="0"/>
              <a:t>в дальнейшем действовать в соответствии с указаниями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649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chs.smoladmin.ru/images/p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658" y="584655"/>
            <a:ext cx="9492343" cy="58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81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34435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9686" y="333375"/>
            <a:ext cx="1113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200" b="1" dirty="0">
                <a:solidFill>
                  <a:srgbClr val="FF3300"/>
                </a:solidFill>
              </a:rPr>
              <a:t>   </a:t>
            </a:r>
            <a:r>
              <a:rPr lang="ru-RU" sz="2200" b="1" dirty="0" smtClean="0">
                <a:solidFill>
                  <a:srgbClr val="FF3300"/>
                </a:solidFill>
              </a:rPr>
              <a:t>                 </a:t>
            </a:r>
            <a:r>
              <a:rPr lang="ru-RU" sz="2200" b="1" dirty="0"/>
              <a:t>ПРЕДУПРЕДИТЕЛЬНЫЙ  СИГНАЛ </a:t>
            </a:r>
          </a:p>
          <a:p>
            <a:pPr marL="342900" indent="-342900"/>
            <a:r>
              <a:rPr lang="ru-RU" sz="3200" b="1" dirty="0" smtClean="0">
                <a:solidFill>
                  <a:srgbClr val="FF0000"/>
                </a:solidFill>
              </a:rPr>
              <a:t>                 «</a:t>
            </a:r>
            <a:r>
              <a:rPr lang="ru-RU" sz="3200" b="1" dirty="0">
                <a:solidFill>
                  <a:srgbClr val="FF0000"/>
                </a:solidFill>
              </a:rPr>
              <a:t>ВНИМАНИЕ ВСЕМ».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91525" y="1311444"/>
            <a:ext cx="7026443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ru-RU" sz="2500" b="1" dirty="0">
                <a:solidFill>
                  <a:srgbClr val="FF3300"/>
                </a:solidFill>
              </a:rPr>
              <a:t>        </a:t>
            </a:r>
            <a:r>
              <a:rPr lang="ru-RU" sz="2000" b="1" dirty="0">
                <a:solidFill>
                  <a:srgbClr val="339933"/>
                </a:solidFill>
              </a:rPr>
              <a:t>Находясь  дома, на работе  </a:t>
            </a:r>
            <a:r>
              <a:rPr lang="ru-RU" sz="2000" b="1" dirty="0" smtClean="0">
                <a:solidFill>
                  <a:srgbClr val="339933"/>
                </a:solidFill>
              </a:rPr>
              <a:t>немедленно  </a:t>
            </a:r>
            <a:r>
              <a:rPr lang="ru-RU" sz="2000" b="1" dirty="0">
                <a:solidFill>
                  <a:srgbClr val="339933"/>
                </a:solidFill>
              </a:rPr>
              <a:t>включить  </a:t>
            </a:r>
            <a:r>
              <a:rPr lang="en-US" sz="2000" b="1" dirty="0">
                <a:solidFill>
                  <a:srgbClr val="339933"/>
                </a:solidFill>
              </a:rPr>
              <a:t>TV</a:t>
            </a:r>
            <a:r>
              <a:rPr lang="ru-RU" sz="2000" b="1" dirty="0" smtClean="0">
                <a:solidFill>
                  <a:srgbClr val="339933"/>
                </a:solidFill>
              </a:rPr>
              <a:t>, радио</a:t>
            </a:r>
            <a:r>
              <a:rPr lang="ru-RU" sz="2000" b="1" dirty="0">
                <a:solidFill>
                  <a:srgbClr val="339933"/>
                </a:solidFill>
              </a:rPr>
              <a:t>, </a:t>
            </a:r>
            <a:r>
              <a:rPr lang="ru-RU" sz="2000" b="1" dirty="0" smtClean="0">
                <a:solidFill>
                  <a:srgbClr val="339933"/>
                </a:solidFill>
              </a:rPr>
              <a:t>радиоточку и  </a:t>
            </a:r>
            <a:r>
              <a:rPr lang="ru-RU" sz="2000" b="1" dirty="0">
                <a:solidFill>
                  <a:srgbClr val="339933"/>
                </a:solidFill>
              </a:rPr>
              <a:t>внимательно  </a:t>
            </a:r>
            <a:r>
              <a:rPr lang="ru-RU" sz="2000" b="1" dirty="0" smtClean="0">
                <a:solidFill>
                  <a:srgbClr val="339933"/>
                </a:solidFill>
              </a:rPr>
              <a:t>выслушать </a:t>
            </a:r>
            <a:r>
              <a:rPr lang="ru-RU" sz="2000" b="1" dirty="0" smtClean="0">
                <a:solidFill>
                  <a:srgbClr val="FF3300"/>
                </a:solidFill>
              </a:rPr>
              <a:t> </a:t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rgbClr val="FF3300"/>
                </a:solidFill>
              </a:rPr>
              <a:t>РЕЧЕВУЮ  </a:t>
            </a:r>
            <a:r>
              <a:rPr lang="ru-RU" sz="2000" b="1" dirty="0">
                <a:solidFill>
                  <a:srgbClr val="FF3300"/>
                </a:solidFill>
              </a:rPr>
              <a:t>ИНФОРМАЦИЮ.</a:t>
            </a:r>
          </a:p>
          <a:p>
            <a:pPr marL="342900" indent="-342900" algn="l">
              <a:buFont typeface="Wingdings" pitchFamily="2" charset="2"/>
              <a:buNone/>
            </a:pPr>
            <a:endParaRPr lang="ru-RU" sz="2000" b="1" dirty="0">
              <a:solidFill>
                <a:srgbClr val="FF3300"/>
              </a:solidFill>
            </a:endParaRPr>
          </a:p>
          <a:p>
            <a:pPr marL="342900" indent="-342900" algn="l">
              <a:buFont typeface="Wingdings" pitchFamily="2" charset="2"/>
              <a:buNone/>
            </a:pPr>
            <a:r>
              <a:rPr lang="ru-RU" sz="2000" b="1" dirty="0">
                <a:solidFill>
                  <a:srgbClr val="FF3300"/>
                </a:solidFill>
              </a:rPr>
              <a:t>  </a:t>
            </a:r>
            <a:r>
              <a:rPr lang="ru-RU" sz="2000" b="1" dirty="0" smtClean="0">
                <a:solidFill>
                  <a:srgbClr val="FF3300"/>
                </a:solidFill>
              </a:rPr>
              <a:t>      </a:t>
            </a:r>
            <a:r>
              <a:rPr lang="ru-RU" sz="2000" b="1" dirty="0">
                <a:solidFill>
                  <a:srgbClr val="339933"/>
                </a:solidFill>
              </a:rPr>
              <a:t>Если Вы находитесь  на </a:t>
            </a:r>
            <a:r>
              <a:rPr lang="ru-RU" sz="2000" b="1" dirty="0" smtClean="0">
                <a:solidFill>
                  <a:srgbClr val="339933"/>
                </a:solidFill>
              </a:rPr>
              <a:t>улице –</a:t>
            </a:r>
            <a:br>
              <a:rPr lang="ru-RU" sz="2000" b="1" dirty="0" smtClean="0">
                <a:solidFill>
                  <a:srgbClr val="339933"/>
                </a:solidFill>
              </a:rPr>
            </a:br>
            <a:r>
              <a:rPr lang="ru-RU" sz="2000" b="1" dirty="0" smtClean="0">
                <a:solidFill>
                  <a:srgbClr val="339933"/>
                </a:solidFill>
              </a:rPr>
              <a:t>зайти  </a:t>
            </a:r>
            <a:r>
              <a:rPr lang="ru-RU" sz="2000" b="1" dirty="0">
                <a:solidFill>
                  <a:srgbClr val="339933"/>
                </a:solidFill>
              </a:rPr>
              <a:t>в  </a:t>
            </a:r>
            <a:r>
              <a:rPr lang="ru-RU" sz="2000" b="1" dirty="0" smtClean="0">
                <a:solidFill>
                  <a:srgbClr val="339933"/>
                </a:solidFill>
              </a:rPr>
              <a:t>общественное  учреждение</a:t>
            </a:r>
            <a:r>
              <a:rPr lang="ru-RU" sz="2000" b="1" dirty="0">
                <a:solidFill>
                  <a:srgbClr val="339933"/>
                </a:solidFill>
              </a:rPr>
              <a:t>, магазин  и </a:t>
            </a:r>
            <a:r>
              <a:rPr lang="ru-RU" sz="2000" b="1" dirty="0" smtClean="0">
                <a:solidFill>
                  <a:srgbClr val="339933"/>
                </a:solidFill>
              </a:rPr>
              <a:t> выслушать сообщение</a:t>
            </a:r>
            <a:r>
              <a:rPr lang="ru-RU" sz="2000" b="1" dirty="0">
                <a:solidFill>
                  <a:srgbClr val="339933"/>
                </a:solidFill>
              </a:rPr>
              <a:t>.</a:t>
            </a:r>
          </a:p>
          <a:p>
            <a:pPr marL="342900" indent="-342900" algn="l">
              <a:buFont typeface="Wingdings" pitchFamily="2" charset="2"/>
              <a:buNone/>
            </a:pPr>
            <a:endParaRPr lang="ru-RU" sz="2000" b="1" dirty="0">
              <a:solidFill>
                <a:srgbClr val="339933"/>
              </a:solidFill>
            </a:endParaRPr>
          </a:p>
          <a:p>
            <a:pPr marL="342900" indent="-342900" algn="l">
              <a:buFont typeface="Wingdings" pitchFamily="2" charset="2"/>
              <a:buNone/>
            </a:pPr>
            <a:r>
              <a:rPr lang="ru-RU" sz="2000" b="1" dirty="0">
                <a:solidFill>
                  <a:srgbClr val="FF3300"/>
                </a:solidFill>
              </a:rPr>
              <a:t>         </a:t>
            </a:r>
            <a:r>
              <a:rPr lang="ru-RU" sz="2400" b="1" dirty="0">
                <a:solidFill>
                  <a:srgbClr val="FF3300"/>
                </a:solidFill>
              </a:rPr>
              <a:t>Действовать  в  </a:t>
            </a:r>
            <a:r>
              <a:rPr lang="ru-RU" sz="2400" b="1" dirty="0" smtClean="0">
                <a:solidFill>
                  <a:srgbClr val="FF3300"/>
                </a:solidFill>
              </a:rPr>
              <a:t>строгом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3300"/>
                </a:solidFill>
              </a:rPr>
              <a:t>      соответствии  </a:t>
            </a:r>
            <a:r>
              <a:rPr lang="ru-RU" sz="2400" b="1" dirty="0">
                <a:solidFill>
                  <a:srgbClr val="FF3300"/>
                </a:solidFill>
              </a:rPr>
              <a:t>с  данными  </a:t>
            </a:r>
            <a:endParaRPr lang="ru-RU" sz="2400" b="1" dirty="0" smtClean="0">
              <a:solidFill>
                <a:srgbClr val="FF3300"/>
              </a:solidFill>
            </a:endParaRPr>
          </a:p>
          <a:p>
            <a:pPr marL="342900" indent="-342900" algn="l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3300"/>
                </a:solidFill>
              </a:rPr>
              <a:t>      указаниями.  </a:t>
            </a:r>
            <a:endParaRPr lang="ru-RU" sz="2400" b="1" dirty="0">
              <a:solidFill>
                <a:srgbClr val="FF3300"/>
              </a:solidFill>
            </a:endParaRPr>
          </a:p>
          <a:p>
            <a:pPr marL="342900" indent="-342900" algn="l">
              <a:buFont typeface="Wingdings" pitchFamily="2" charset="2"/>
              <a:buNone/>
            </a:pPr>
            <a:endParaRPr lang="ru-RU" sz="2000" b="1" dirty="0">
              <a:solidFill>
                <a:srgbClr val="FF3300"/>
              </a:solidFill>
            </a:endParaRPr>
          </a:p>
          <a:p>
            <a:pPr marL="342900" indent="-342900" algn="l">
              <a:buFont typeface="Wingdings" pitchFamily="2" charset="2"/>
              <a:buNone/>
            </a:pPr>
            <a:r>
              <a:rPr lang="ru-RU" sz="2000" b="1" dirty="0">
                <a:solidFill>
                  <a:srgbClr val="FF3300"/>
                </a:solidFill>
              </a:rPr>
              <a:t>         </a:t>
            </a:r>
            <a:r>
              <a:rPr lang="ru-RU" sz="2000" b="1" dirty="0">
                <a:solidFill>
                  <a:srgbClr val="339933"/>
                </a:solidFill>
              </a:rPr>
              <a:t>Оповестить  соседей, оказать  </a:t>
            </a:r>
            <a:r>
              <a:rPr lang="ru-RU" sz="2000" b="1" dirty="0" smtClean="0">
                <a:solidFill>
                  <a:srgbClr val="339933"/>
                </a:solidFill>
              </a:rPr>
              <a:t>по-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9933"/>
                </a:solidFill>
              </a:rPr>
              <a:t>        мощь  </a:t>
            </a:r>
            <a:r>
              <a:rPr lang="ru-RU" sz="2000" b="1" dirty="0">
                <a:solidFill>
                  <a:srgbClr val="339933"/>
                </a:solidFill>
              </a:rPr>
              <a:t>больным, детям и </a:t>
            </a:r>
            <a:r>
              <a:rPr lang="ru-RU" sz="2000" b="1" dirty="0" smtClean="0">
                <a:solidFill>
                  <a:srgbClr val="339933"/>
                </a:solidFill>
              </a:rPr>
              <a:t>престарелым</a:t>
            </a:r>
            <a:r>
              <a:rPr lang="ru-RU" sz="2000" b="1" dirty="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64695" y="4572010"/>
            <a:ext cx="381401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None/>
            </a:pPr>
            <a:r>
              <a:rPr lang="ru-RU" sz="2000" b="1" dirty="0"/>
              <a:t>    </a:t>
            </a:r>
            <a:r>
              <a:rPr lang="ru-RU" b="1" dirty="0"/>
              <a:t>Непрерывный    звук  </a:t>
            </a:r>
            <a:endParaRPr lang="ru-RU" b="1" dirty="0" smtClean="0"/>
          </a:p>
          <a:p>
            <a:pPr marL="342900" indent="-342900" algn="l">
              <a:buFont typeface="Wingdings" pitchFamily="2" charset="2"/>
              <a:buNone/>
            </a:pPr>
            <a:r>
              <a:rPr lang="ru-RU" b="1" dirty="0" smtClean="0"/>
              <a:t>     сирен </a:t>
            </a:r>
            <a:r>
              <a:rPr lang="ru-RU" b="1" dirty="0"/>
              <a:t>или </a:t>
            </a:r>
            <a:endParaRPr lang="ru-RU" b="1" dirty="0" smtClean="0"/>
          </a:p>
          <a:p>
            <a:pPr marL="342900" indent="-342900" algn="l">
              <a:buFont typeface="Wingdings" pitchFamily="2" charset="2"/>
              <a:buNone/>
            </a:pPr>
            <a:r>
              <a:rPr lang="ru-RU" b="1" dirty="0" smtClean="0"/>
              <a:t>     производственные гудки </a:t>
            </a:r>
          </a:p>
          <a:p>
            <a:pPr marL="342900" indent="-342900" algn="l">
              <a:buFont typeface="Wingdings" pitchFamily="2" charset="2"/>
              <a:buNone/>
            </a:pPr>
            <a:r>
              <a:rPr lang="ru-RU" b="1" dirty="0" smtClean="0"/>
              <a:t>     3-5 </a:t>
            </a:r>
            <a:r>
              <a:rPr lang="ru-RU" b="1" dirty="0"/>
              <a:t>минут.</a:t>
            </a:r>
          </a:p>
        </p:txBody>
      </p:sp>
      <p:pic>
        <p:nvPicPr>
          <p:cNvPr id="36871" name="Picture 7" descr="СИРЕНА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76213" y="1357300"/>
            <a:ext cx="3353719" cy="2841722"/>
          </a:xfrm>
          <a:noFill/>
        </p:spPr>
      </p:pic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11472333" y="6508752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7B07B79B-847C-40EC-932F-B7D5E6627C34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4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utoUpdateAnimBg="0"/>
      <p:bldP spid="368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gochs.smoladmin.ru/images/p6_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488"/>
            <a:ext cx="11288485" cy="6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2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429685" y="260351"/>
            <a:ext cx="11137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3600" b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ru-RU" sz="3600" b="1" dirty="0" smtClean="0">
                <a:solidFill>
                  <a:srgbClr val="0033CC"/>
                </a:solidFill>
              </a:rPr>
              <a:t>   ДЕЙСТВИЯ  </a:t>
            </a:r>
            <a:r>
              <a:rPr lang="ru-RU" sz="3600" b="1" dirty="0">
                <a:solidFill>
                  <a:srgbClr val="0033CC"/>
                </a:solidFill>
              </a:rPr>
              <a:t>НАСЕЛЕНИЯ  ПО  СИГНАЛУ  О  ЧС  ДОМА </a:t>
            </a:r>
            <a:r>
              <a:rPr lang="ru-RU" sz="3600" b="1" dirty="0" smtClean="0">
                <a:solidFill>
                  <a:srgbClr val="0033CC"/>
                </a:solidFill>
              </a:rPr>
              <a:t/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3600" b="1" dirty="0" smtClean="0">
                <a:solidFill>
                  <a:srgbClr val="0033CC"/>
                </a:solidFill>
              </a:rPr>
              <a:t>(</a:t>
            </a:r>
            <a:r>
              <a:rPr lang="ru-RU" sz="3600" b="1" dirty="0">
                <a:solidFill>
                  <a:srgbClr val="0033CC"/>
                </a:solidFill>
              </a:rPr>
              <a:t>В КВАРТИРЕ)  И  НА  РАБОТЕ.</a:t>
            </a:r>
          </a:p>
        </p:txBody>
      </p:sp>
      <p:pic>
        <p:nvPicPr>
          <p:cNvPr id="459781" name="Picture 5" descr="Untitled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8000"/>
          </a:blip>
          <a:stretch>
            <a:fillRect/>
          </a:stretch>
        </p:blipFill>
        <p:spPr>
          <a:xfrm>
            <a:off x="1246588" y="2257926"/>
            <a:ext cx="5910203" cy="2705855"/>
          </a:xfr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28DE64E8-CB24-471B-9E29-6C9862AD7B2C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6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187005" y="5351808"/>
            <a:ext cx="10081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Выключите газ, свет, воду, в частных домах загасите огонь в печи.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0F4886F9-183B-4954-A74E-501FE1830580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7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8372" name="Picture 4" descr="Untitled-33"/>
          <p:cNvPicPr>
            <a:picLocks noChangeAspect="1" noChangeArrowheads="1"/>
          </p:cNvPicPr>
          <p:nvPr/>
        </p:nvPicPr>
        <p:blipFill>
          <a:blip r:embed="rId2"/>
          <a:srcRect t="15794" r="46512"/>
          <a:stretch>
            <a:fillRect/>
          </a:stretch>
        </p:blipFill>
        <p:spPr bwMode="auto">
          <a:xfrm>
            <a:off x="624418" y="909638"/>
            <a:ext cx="470958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Untitled-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5518" y="908051"/>
            <a:ext cx="604943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24418" y="490538"/>
            <a:ext cx="108479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Произведите герметизацию квартиры: 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19667" y="5661025"/>
            <a:ext cx="1084791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загерметизируйте входную дверь;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C20F56F9-CCCD-47B8-8672-CE5024651FC7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8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59396" name="Picture 4" descr="Untitled-33"/>
          <p:cNvPicPr>
            <a:picLocks noChangeAspect="1" noChangeArrowheads="1"/>
          </p:cNvPicPr>
          <p:nvPr/>
        </p:nvPicPr>
        <p:blipFill>
          <a:blip r:embed="rId2"/>
          <a:srcRect l="52014" t="15794"/>
          <a:stretch>
            <a:fillRect/>
          </a:stretch>
        </p:blipFill>
        <p:spPr bwMode="auto">
          <a:xfrm>
            <a:off x="527051" y="836613"/>
            <a:ext cx="47371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Untitled-35"/>
          <p:cNvPicPr>
            <a:picLocks noChangeAspect="1" noChangeArrowheads="1"/>
          </p:cNvPicPr>
          <p:nvPr/>
        </p:nvPicPr>
        <p:blipFill>
          <a:blip r:embed="rId3"/>
          <a:srcRect l="6381" r="4224"/>
          <a:stretch>
            <a:fillRect/>
          </a:stretch>
        </p:blipFill>
        <p:spPr bwMode="auto">
          <a:xfrm>
            <a:off x="5520267" y="908051"/>
            <a:ext cx="600286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24418" y="490538"/>
            <a:ext cx="10847916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Произведите герметизацию квартиры: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19667" y="5661025"/>
            <a:ext cx="1084791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закройте форточки и заклейте окна;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334434" y="260350"/>
            <a:ext cx="11523133" cy="6337300"/>
          </a:xfrm>
          <a:prstGeom prst="roundRect">
            <a:avLst>
              <a:gd name="adj" fmla="val 6088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1472334" y="6508750"/>
            <a:ext cx="282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fld id="{4CEE4BEB-43AF-45A4-B28D-00805DD65C4B}" type="slidenum">
              <a:rPr lang="ru-RU" sz="1400">
                <a:solidFill>
                  <a:srgbClr val="000000"/>
                </a:solidFill>
                <a:latin typeface="Tahoma" pitchFamily="34" charset="0"/>
              </a:rPr>
              <a:pPr algn="l"/>
              <a:t>9</a:t>
            </a:fld>
            <a:endParaRPr lang="ru-RU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19667" y="6070601"/>
            <a:ext cx="1084791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закройте вентиляцию пленкой, закрепив ее пластырем или скотчем.</a:t>
            </a:r>
          </a:p>
        </p:txBody>
      </p:sp>
      <p:pic>
        <p:nvPicPr>
          <p:cNvPr id="60421" name="Picture 5" descr="Untitled-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867" y="1057276"/>
            <a:ext cx="7008284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24418" y="404813"/>
            <a:ext cx="1084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Произведите герметизацию квартиры.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Делайте периодическое орошение воздуха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194</Words>
  <Application>Microsoft Office PowerPoint</Application>
  <PresentationFormat>Произвольный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Сигналы оповещения гражданской обороны и  порядок действия по ним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Сигналы оповещения гражданской обороны и порядок действия  по ним </dc:title>
  <dc:creator>Владимир</dc:creator>
  <cp:lastModifiedBy>us03</cp:lastModifiedBy>
  <cp:revision>12</cp:revision>
  <dcterms:created xsi:type="dcterms:W3CDTF">2018-01-14T11:46:45Z</dcterms:created>
  <dcterms:modified xsi:type="dcterms:W3CDTF">2025-05-27T05:37:33Z</dcterms:modified>
</cp:coreProperties>
</file>